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Frank Ruhl Libre Medium"/>
      <p:regular r:id="rId17"/>
      <p:bold r:id="rId18"/>
    </p:embeddedFont>
    <p:embeddedFont>
      <p:font typeface="Frank Ruhl Libre"/>
      <p:regular r:id="rId19"/>
      <p:bold r:id="rId20"/>
    </p:embeddedFont>
    <p:embeddedFont>
      <p:font typeface="Libre Baskerville"/>
      <p:regular r:id="rId21"/>
      <p:bold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nkRuhlLibre-bold.fntdata"/><Relationship Id="rId11" Type="http://schemas.openxmlformats.org/officeDocument/2006/relationships/slide" Target="slides/slide7.xml"/><Relationship Id="rId22" Type="http://schemas.openxmlformats.org/officeDocument/2006/relationships/font" Target="fonts/LibreBaskerville-bold.fntdata"/><Relationship Id="rId10" Type="http://schemas.openxmlformats.org/officeDocument/2006/relationships/slide" Target="slides/slide6.xml"/><Relationship Id="rId21" Type="http://schemas.openxmlformats.org/officeDocument/2006/relationships/font" Target="fonts/LibreBaskervill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ibreBaskervill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rankRuhlLibreMedium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FrankRuhlLibre-regular.fntdata"/><Relationship Id="rId6" Type="http://schemas.openxmlformats.org/officeDocument/2006/relationships/slide" Target="slides/slide2.xml"/><Relationship Id="rId18" Type="http://schemas.openxmlformats.org/officeDocument/2006/relationships/font" Target="fonts/FrankRuhlLibre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bb4957fd4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bb4957fd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bb4957fd4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bb4957fd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bb4957fd4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bb4957f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bb4957fd4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bb4957fd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bb4957fd4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bb4957f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bb4957fd4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bb4957fd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bb4957fd4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bb4957fd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bb4957fd4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bb4957fd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2">
    <p:bg>
      <p:bgPr>
        <a:solidFill>
          <a:srgbClr val="B0C6D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-7650" y="-7650"/>
            <a:ext cx="9151500" cy="5151300"/>
          </a:xfrm>
          <a:prstGeom prst="frame">
            <a:avLst>
              <a:gd fmla="val 4756" name="adj1"/>
            </a:avLst>
          </a:pr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2" name="Google Shape;162;p12"/>
          <p:cNvGrpSpPr/>
          <p:nvPr/>
        </p:nvGrpSpPr>
        <p:grpSpPr>
          <a:xfrm>
            <a:off x="114491" y="106842"/>
            <a:ext cx="1127645" cy="1153976"/>
            <a:chOff x="152400" y="152400"/>
            <a:chExt cx="1127645" cy="1153976"/>
          </a:xfrm>
        </p:grpSpPr>
        <p:sp>
          <p:nvSpPr>
            <p:cNvPr id="163" name="Google Shape;163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27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2"/>
          <p:cNvGrpSpPr/>
          <p:nvPr/>
        </p:nvGrpSpPr>
        <p:grpSpPr>
          <a:xfrm rot="10800000">
            <a:off x="7901725" y="3874892"/>
            <a:ext cx="1127645" cy="1154423"/>
            <a:chOff x="152400" y="151952"/>
            <a:chExt cx="1127645" cy="1154423"/>
          </a:xfrm>
        </p:grpSpPr>
        <p:sp>
          <p:nvSpPr>
            <p:cNvPr id="167" name="Google Shape;167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35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2"/>
          <p:cNvSpPr txBox="1"/>
          <p:nvPr>
            <p:ph idx="12" type="sldNum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/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68" name="Google Shape;68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" name="Google Shape;70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6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74" name="Google Shape;74;p6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79" name="Google Shape;79;p6"/>
          <p:cNvSpPr txBox="1"/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81" name="Google Shape;81;p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98" name="Google Shape;98;p7"/>
          <p:cNvSpPr txBox="1"/>
          <p:nvPr>
            <p:ph idx="2" type="body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" type="body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6" name="Google Shape;116;p8"/>
          <p:cNvSpPr txBox="1"/>
          <p:nvPr>
            <p:ph idx="2" type="body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7" name="Google Shape;117;p8"/>
          <p:cNvSpPr txBox="1"/>
          <p:nvPr>
            <p:ph idx="3" type="body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22" name="Google Shape;122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" name="Google Shape;124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9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28" name="Google Shape;128;p9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33" name="Google Shape;133;p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0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38" name="Google Shape;138;p10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" name="Google Shape;140;p10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1" name="Google Shape;14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0"/>
          <p:cNvGrpSpPr/>
          <p:nvPr/>
        </p:nvGrpSpPr>
        <p:grpSpPr>
          <a:xfrm>
            <a:off x="4433231" y="3823844"/>
            <a:ext cx="277537" cy="277654"/>
            <a:chOff x="1191725" y="238125"/>
            <a:chExt cx="5236550" cy="5238750"/>
          </a:xfrm>
        </p:grpSpPr>
        <p:sp>
          <p:nvSpPr>
            <p:cNvPr id="144" name="Google Shape;144;p10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None/>
              <a:defRPr i="1" sz="1400">
                <a:solidFill>
                  <a:srgbClr val="8A9BA6"/>
                </a:solidFill>
              </a:defRPr>
            </a:lvl1pPr>
          </a:lstStyle>
          <a:p/>
        </p:txBody>
      </p:sp>
      <p:sp>
        <p:nvSpPr>
          <p:cNvPr id="150" name="Google Shape;150;p1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ctrTitle"/>
          </p:nvPr>
        </p:nvSpPr>
        <p:spPr>
          <a:xfrm>
            <a:off x="2785950" y="1991850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by Maarja Apostol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countries use the English language, by </a:t>
            </a:r>
            <a:r>
              <a:rPr lang="en"/>
              <a:t>population, in 2018</a:t>
            </a:r>
            <a:endParaRPr/>
          </a:p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38" y="1213675"/>
            <a:ext cx="6784625" cy="1359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4">
            <a:alphaModFix/>
          </a:blip>
          <a:srcRect b="31238" l="0" r="0" t="0"/>
          <a:stretch/>
        </p:blipFill>
        <p:spPr>
          <a:xfrm>
            <a:off x="3084600" y="2732213"/>
            <a:ext cx="2879700" cy="141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countries use the English language, by population, in 2018</a:t>
            </a:r>
            <a:endParaRPr/>
          </a:p>
        </p:txBody>
      </p:sp>
      <p:sp>
        <p:nvSpPr>
          <p:cNvPr id="260" name="Google Shape;260;p2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13" y="1274700"/>
            <a:ext cx="6183970" cy="31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5"/>
          <p:cNvSpPr txBox="1"/>
          <p:nvPr>
            <p:ph idx="4294967295" type="ctrTitle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</a:t>
            </a:r>
            <a:r>
              <a:rPr lang="en" sz="2400"/>
              <a:t>!</a:t>
            </a:r>
            <a:endParaRPr sz="2400"/>
          </a:p>
        </p:txBody>
      </p:sp>
      <p:sp>
        <p:nvSpPr>
          <p:cNvPr id="268" name="Google Shape;268;p25"/>
          <p:cNvSpPr txBox="1"/>
          <p:nvPr>
            <p:ph idx="4294967295" type="subTitle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Any questions?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grpSp>
        <p:nvGrpSpPr>
          <p:cNvPr id="269" name="Google Shape;269;p25"/>
          <p:cNvGrpSpPr/>
          <p:nvPr/>
        </p:nvGrpSpPr>
        <p:grpSpPr>
          <a:xfrm>
            <a:off x="3828600" y="1220955"/>
            <a:ext cx="1486799" cy="1256322"/>
            <a:chOff x="3918650" y="293075"/>
            <a:chExt cx="488500" cy="412775"/>
          </a:xfrm>
        </p:grpSpPr>
        <p:sp>
          <p:nvSpPr>
            <p:cNvPr id="270" name="Google Shape;270;p25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15"/>
          <p:cNvSpPr txBox="1"/>
          <p:nvPr>
            <p:ph idx="4294967295" type="title"/>
          </p:nvPr>
        </p:nvSpPr>
        <p:spPr>
          <a:xfrm>
            <a:off x="1003200" y="564774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85" name="Google Shape;185;p15"/>
          <p:cNvSpPr txBox="1"/>
          <p:nvPr/>
        </p:nvSpPr>
        <p:spPr>
          <a:xfrm>
            <a:off x="1653350" y="1864150"/>
            <a:ext cx="5443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The project explores a </a:t>
            </a:r>
            <a:r>
              <a:rPr lang="en"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database with data about</a:t>
            </a:r>
            <a:r>
              <a:rPr lang="en"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 countries, their languages and population. </a:t>
            </a:r>
            <a:endParaRPr sz="1600">
              <a:solidFill>
                <a:schemeClr val="dk2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This presentation has been put together to demonstrate different ways of accessing and manipulating the data.</a:t>
            </a:r>
            <a:endParaRPr sz="1600">
              <a:solidFill>
                <a:schemeClr val="dk2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Frank Ruhl Libre Medium"/>
              <a:ea typeface="Frank Ruhl Libre Medium"/>
              <a:cs typeface="Frank Ruhl Libre Medium"/>
              <a:sym typeface="Frank Ruhl Libr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16"/>
          <p:cNvSpPr txBox="1"/>
          <p:nvPr>
            <p:ph idx="4294967295" type="title"/>
          </p:nvPr>
        </p:nvSpPr>
        <p:spPr>
          <a:xfrm>
            <a:off x="1003200" y="564774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r>
              <a:rPr lang="en"/>
              <a:t> OVERVIEW</a:t>
            </a:r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00" y="1199499"/>
            <a:ext cx="4078067" cy="33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view has been created to display countries, their corresponding regions and continents where Dutch is spoken </a:t>
            </a:r>
            <a:endParaRPr/>
          </a:p>
        </p:txBody>
      </p:sp>
      <p:sp>
        <p:nvSpPr>
          <p:cNvPr id="198" name="Google Shape;198;p17"/>
          <p:cNvSpPr txBox="1"/>
          <p:nvPr>
            <p:ph idx="1" type="body"/>
          </p:nvPr>
        </p:nvSpPr>
        <p:spPr>
          <a:xfrm flipH="1" rot="10800000">
            <a:off x="1321250" y="1485925"/>
            <a:ext cx="56583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25" y="3318996"/>
            <a:ext cx="4061701" cy="111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588" y="1185100"/>
            <a:ext cx="5353575" cy="197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stored </a:t>
            </a:r>
            <a:r>
              <a:rPr lang="en"/>
              <a:t>function is used to introduce population brackets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them as text</a:t>
            </a:r>
            <a:endParaRPr/>
          </a:p>
        </p:txBody>
      </p: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45" y="2589625"/>
            <a:ext cx="2952324" cy="18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350" y="1268400"/>
            <a:ext cx="3144950" cy="121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220" y="1489675"/>
            <a:ext cx="3725125" cy="278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1003200" y="66732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with a subquery has been created to display information about countries which have an area bigger than the average</a:t>
            </a:r>
            <a:endParaRPr/>
          </a:p>
        </p:txBody>
      </p:sp>
      <p:sp>
        <p:nvSpPr>
          <p:cNvPr id="216" name="Google Shape;216;p1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188" y="1216025"/>
            <a:ext cx="1351625" cy="93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513" y="3850901"/>
            <a:ext cx="1019100" cy="424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975" y="2270613"/>
            <a:ext cx="5816047" cy="935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113" y="3375150"/>
            <a:ext cx="2007900" cy="424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955175" y="442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stored procedure is used to retrieve only countries with National Days </a:t>
            </a:r>
            <a:endParaRPr/>
          </a:p>
        </p:txBody>
      </p:sp>
      <p:sp>
        <p:nvSpPr>
          <p:cNvPr id="226" name="Google Shape;226;p2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925" y="1176325"/>
            <a:ext cx="1896150" cy="910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388" y="2271950"/>
            <a:ext cx="1219175" cy="237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20"/>
          <p:cNvPicPr preferRelativeResize="0"/>
          <p:nvPr/>
        </p:nvPicPr>
        <p:blipFill rotWithShape="1">
          <a:blip r:embed="rId5">
            <a:alphaModFix/>
          </a:blip>
          <a:srcRect b="6751" l="0" r="0" t="0"/>
          <a:stretch/>
        </p:blipFill>
        <p:spPr>
          <a:xfrm>
            <a:off x="1820500" y="2694625"/>
            <a:ext cx="5773550" cy="138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1003200" y="557950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of a trigger is used to add capitalisation to country codes upon inserting new data</a:t>
            </a:r>
            <a:endParaRPr/>
          </a:p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100" y="1166063"/>
            <a:ext cx="3521800" cy="1735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100" y="2961325"/>
            <a:ext cx="3521800" cy="4822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175" y="3503025"/>
            <a:ext cx="5739651" cy="679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query has been created to determine regions with more than 5 National Days for countries with an area bigger than 100k sq km</a:t>
            </a:r>
            <a:endParaRPr/>
          </a:p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75" y="1242650"/>
            <a:ext cx="5363449" cy="143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6" name="Google Shape;2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88" y="2853450"/>
            <a:ext cx="2317413" cy="1436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on template">
  <a:themeElements>
    <a:clrScheme name="Custom 347">
      <a:dk1>
        <a:srgbClr val="434343"/>
      </a:dk1>
      <a:lt1>
        <a:srgbClr val="FFFFFF"/>
      </a:lt1>
      <a:dk2>
        <a:srgbClr val="8A9BA6"/>
      </a:dk2>
      <a:lt2>
        <a:srgbClr val="D8DEE2"/>
      </a:lt2>
      <a:accent1>
        <a:srgbClr val="99BAB6"/>
      </a:accent1>
      <a:accent2>
        <a:srgbClr val="6B93A0"/>
      </a:accent2>
      <a:accent3>
        <a:srgbClr val="C0C99A"/>
      </a:accent3>
      <a:accent4>
        <a:srgbClr val="96B079"/>
      </a:accent4>
      <a:accent5>
        <a:srgbClr val="F3EDD7"/>
      </a:accent5>
      <a:accent6>
        <a:srgbClr val="C3B3A3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